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6" r:id="rId11"/>
    <p:sldId id="268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E1CECE-8771-4D0D-94C3-49702FACBE7F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843F9C-70C5-486D-B387-69E0C50176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mtClean="0"/>
              <a:t>Croco</a:t>
            </a:r>
          </a:p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62E1E2-E306-4BE6-8911-EE834214CA3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7F702-7CB6-482E-A018-EA636464793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3DC72-D6F0-479B-BBCE-72E71085A201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852A-6668-4DD8-B2C7-465FE38DB6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7E5D-65B8-43E5-B673-2263B4AAD77B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36AE-1694-460C-A27B-0B9E8B15A6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2C07F-3B9B-4DCE-B914-0048203F1169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96F8-363F-4722-9583-3BC249214D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BFE4-D941-4DB7-A21E-EF455FFD0A5F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23100-498E-44DC-AC9C-A2EBD9C36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470C-7D32-4A8B-8963-3C4B51F7F07D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E3A6-8D71-47A2-885E-69447488DB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354C-2091-46C0-9218-D909A43855FE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D3FDB-5220-46B0-9B56-ADF5DF0927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F577-EDC4-4F96-A69D-5D3CE8402A72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0827-6045-475D-8E89-5CE93DBD84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FF91-3A6E-47DC-BA30-88794FE7EA7D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F94E-A06B-40E8-96C1-1E9F22EA3E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99D2B-CE98-4FD5-8FB8-BD04B22DCB73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D507E-1F16-4817-A174-8689C90856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CA458-F084-4AC2-BAD9-6BAD45396ACA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49A11-8EE0-4D97-9B4C-56762D48A8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17113-77D3-41B8-9783-A6E233DF8D61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2D66-E3B7-445C-BC3C-7224AF509D3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50000">
              <a:srgbClr val="FF0000"/>
            </a:gs>
            <a:gs pos="86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E5F9BA-48C5-424B-B73F-28C89B81360D}" type="datetimeFigureOut">
              <a:rPr lang="fr-FR"/>
              <a:pPr>
                <a:defRPr/>
              </a:pPr>
              <a:t>27/11/2011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EACC7-D259-43CB-8E1D-6E1525F824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8"/>
          <p:cNvSpPr txBox="1">
            <a:spLocks noChangeArrowheads="1"/>
          </p:cNvSpPr>
          <p:nvPr/>
        </p:nvSpPr>
        <p:spPr bwMode="auto">
          <a:xfrm>
            <a:off x="214313" y="285750"/>
            <a:ext cx="7286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2000">
                <a:solidFill>
                  <a:srgbClr val="FFFF00"/>
                </a:solidFill>
                <a:latin typeface="Edwardian Script ITC" pitchFamily="66" charset="0"/>
              </a:rPr>
              <a:t>Berlin</a:t>
            </a:r>
          </a:p>
          <a:p>
            <a:pPr algn="ctr"/>
            <a:r>
              <a:rPr lang="fr-FR" sz="9600">
                <a:latin typeface="Edwardian Script ITC" pitchFamily="66" charset="0"/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42875" y="2143125"/>
            <a:ext cx="85725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i="1" u="sng" dirty="0">
                <a:latin typeface="+mn-lt"/>
                <a:cs typeface="+mn-cs"/>
              </a:rPr>
              <a:t>Sommaire: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b="1" i="1" u="sng" dirty="0">
              <a:latin typeface="+mn-lt"/>
              <a:cs typeface="+mn-cs"/>
            </a:endParaRPr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+mn-lt"/>
                <a:cs typeface="+mn-cs"/>
              </a:rPr>
              <a:t>I. Berlin entre 1945 et 1989</a:t>
            </a:r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+mn-lt"/>
                <a:cs typeface="+mn-cs"/>
              </a:rPr>
              <a:t>II. La chute du Mur  </a:t>
            </a:r>
            <a:r>
              <a:rPr lang="fr-FR" sz="3600" b="1" dirty="0">
                <a:latin typeface="+mn-lt"/>
                <a:cs typeface="+mn-cs"/>
              </a:rPr>
              <a:t>(09/11/1989)</a:t>
            </a:r>
            <a:endParaRPr lang="fr-FR" sz="3600" b="1" dirty="0">
              <a:latin typeface="+mn-lt"/>
              <a:cs typeface="+mn-cs"/>
            </a:endParaRPr>
          </a:p>
          <a:p>
            <a:pPr marL="857250" indent="-8572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latin typeface="+mn-lt"/>
                <a:cs typeface="+mn-cs"/>
              </a:rPr>
              <a:t>III. Berlin réunifiée (Die Wiedervereinigung)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FFFF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6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4339" name="ZoneTexte 4"/>
          <p:cNvSpPr txBox="1">
            <a:spLocks noChangeArrowheads="1"/>
          </p:cNvSpPr>
          <p:nvPr/>
        </p:nvSpPr>
        <p:spPr bwMode="auto">
          <a:xfrm>
            <a:off x="1071563" y="1928813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rgbClr val="FFFF00"/>
                </a:solidFill>
                <a:latin typeface="Calibri" pitchFamily="34" charset="0"/>
              </a:rPr>
              <a:t>Quentin et Maxime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7" grpId="1"/>
      <p:bldP spid="10" grpId="1"/>
      <p:bldP spid="10" grpId="2"/>
      <p:bldP spid="14339" grpId="0"/>
      <p:bldP spid="143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>
                <a:solidFill>
                  <a:srgbClr val="FFFF00"/>
                </a:solidFill>
              </a:rPr>
              <a:t>III. Die Wiedervereinigung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mtClean="0">
                <a:solidFill>
                  <a:srgbClr val="FFFF00"/>
                </a:solidFill>
              </a:rPr>
              <a:t>Les monuments:</a:t>
            </a:r>
          </a:p>
        </p:txBody>
      </p:sp>
      <p:pic>
        <p:nvPicPr>
          <p:cNvPr id="5" name="Image 4" descr="untitle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25"/>
            <a:ext cx="24145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28625" y="4000500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Der Bundestag</a:t>
            </a:r>
          </a:p>
        </p:txBody>
      </p:sp>
      <p:pic>
        <p:nvPicPr>
          <p:cNvPr id="7" name="Image 6" descr="imagesCAI0ATW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1428750"/>
            <a:ext cx="1857375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072188" y="4071938"/>
            <a:ext cx="271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b="1"/>
              <a:t>Die Gedachtniskirche</a:t>
            </a:r>
          </a:p>
        </p:txBody>
      </p:sp>
      <p:pic>
        <p:nvPicPr>
          <p:cNvPr id="9" name="Image 8" descr="lugnier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8638" y="2143125"/>
            <a:ext cx="293211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00375" y="3857625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Der Alexanderplatz mit dem Fernsehturm</a:t>
            </a:r>
          </a:p>
        </p:txBody>
      </p:sp>
      <p:pic>
        <p:nvPicPr>
          <p:cNvPr id="11" name="Image 10" descr="Ll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4500563"/>
            <a:ext cx="250031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14313" y="628650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Unter den Linden</a:t>
            </a:r>
          </a:p>
        </p:txBody>
      </p:sp>
      <p:pic>
        <p:nvPicPr>
          <p:cNvPr id="17" name="Image 16" descr="lu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4500563"/>
            <a:ext cx="1928812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3071813" y="6357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Kürfurstendamn</a:t>
            </a:r>
          </a:p>
        </p:txBody>
      </p:sp>
      <p:pic>
        <p:nvPicPr>
          <p:cNvPr id="20" name="Image 19" descr="mpo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38" y="4500563"/>
            <a:ext cx="31432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5072063" y="6357938"/>
            <a:ext cx="3357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Das Brandenburger 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8" grpId="0"/>
      <p:bldP spid="18" grpId="1"/>
      <p:bldP spid="22" grpId="0"/>
      <p:bldP spid="2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>
                <a:solidFill>
                  <a:srgbClr val="FFFF00"/>
                </a:solidFill>
              </a:rPr>
              <a:t>III. Die Wiedervereinigung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2071688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L’Allemagne et Berlin ont été réunifiées le 3 octobre 1990 et Berlin est redevenue capitale à cette date également. </a:t>
            </a:r>
          </a:p>
          <a:p>
            <a:endParaRPr lang="fr-FR" sz="2400" b="1"/>
          </a:p>
          <a:p>
            <a:r>
              <a:rPr lang="fr-FR" sz="2400" b="1"/>
              <a:t>Deutschland und Berlin haben sich am 3. Oktober 1990 wiedervereinigt und Berlin ist wieder die Hauptstadt Deutschlands geworden.</a:t>
            </a:r>
          </a:p>
        </p:txBody>
      </p:sp>
      <p:pic>
        <p:nvPicPr>
          <p:cNvPr id="1026" name="Picture 2" descr="Carte r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357688"/>
            <a:ext cx="2289175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èche droite 6"/>
          <p:cNvSpPr/>
          <p:nvPr/>
        </p:nvSpPr>
        <p:spPr>
          <a:xfrm>
            <a:off x="3286125" y="5072063"/>
            <a:ext cx="1857375" cy="785812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rgbClr val="FF0000"/>
              </a:gs>
              <a:gs pos="100000">
                <a:srgbClr val="FFFF00"/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 descr="z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4071938"/>
            <a:ext cx="1971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3357563" y="52863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Réunification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>
                <a:solidFill>
                  <a:srgbClr val="FFFF00"/>
                </a:solidFill>
              </a:rPr>
              <a:t>III. Le maire de Berlin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313" y="2000250"/>
            <a:ext cx="8229600" cy="44116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800" b="1" smtClean="0"/>
              <a:t>Klaus Wowereit est  né le 1er octobre 1953 à Berlin.Il est membre du parti social démocrate (SPD).Il est le  13éme maire-gouverneur de Berlin depuis le 16 Juin 2001.</a:t>
            </a:r>
          </a:p>
          <a:p>
            <a:pPr eaLnBrk="1" hangingPunct="1">
              <a:buFont typeface="Arial" charset="0"/>
              <a:buNone/>
            </a:pPr>
            <a:r>
              <a:rPr lang="fr-FR" sz="2800" b="1" smtClean="0"/>
              <a:t>Klaus Wowereit ist am 1. Oktober</a:t>
            </a:r>
          </a:p>
          <a:p>
            <a:pPr eaLnBrk="1" hangingPunct="1">
              <a:buFont typeface="Arial" charset="0"/>
              <a:buNone/>
            </a:pPr>
            <a:r>
              <a:rPr lang="fr-FR" sz="2800" b="1" smtClean="0"/>
              <a:t> 1953 in Berlin geboren. Er ist Oberbürgermeister seit dem 16. Juni 2001.</a:t>
            </a:r>
          </a:p>
          <a:p>
            <a:pPr eaLnBrk="1" hangingPunct="1">
              <a:buFont typeface="Arial" charset="0"/>
              <a:buNone/>
            </a:pP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/>
            </a:r>
            <a:br>
              <a:rPr lang="fr-FR" smtClean="0"/>
            </a:br>
            <a:endParaRPr lang="fr-FR" smtClean="0">
              <a:solidFill>
                <a:srgbClr val="FFFF00"/>
              </a:solidFill>
            </a:endParaRPr>
          </a:p>
        </p:txBody>
      </p:sp>
      <p:pic>
        <p:nvPicPr>
          <p:cNvPr id="4" name="Image 3" descr="klaus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48577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imagesCA8XNHG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57750"/>
            <a:ext cx="2705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Z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5214938"/>
            <a:ext cx="261937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xit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>
                <a:solidFill>
                  <a:srgbClr val="FFFF00"/>
                </a:solidFill>
              </a:rPr>
              <a:t>III. Berlin</a:t>
            </a:r>
          </a:p>
        </p:txBody>
      </p:sp>
      <p:pic>
        <p:nvPicPr>
          <p:cNvPr id="4" name="Image 3" descr="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000125"/>
            <a:ext cx="4357687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5715000" y="2428875"/>
            <a:ext cx="714375" cy="714375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3571875"/>
            <a:ext cx="2357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/>
              <a:t>Berlin ist die Hauptstadt Deutschlands und ein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72125" y="3786188"/>
            <a:ext cx="2857500" cy="4286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313" y="3714750"/>
            <a:ext cx="2857500" cy="4286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smtClean="0">
                <a:solidFill>
                  <a:srgbClr val="FFFF00"/>
                </a:solidFill>
              </a:rPr>
              <a:t>III.Wie Ost-Berlin heute aussieht.</a:t>
            </a:r>
          </a:p>
        </p:txBody>
      </p:sp>
      <p:pic>
        <p:nvPicPr>
          <p:cNvPr id="4" name="Image 3" descr="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3143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zzzzzz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357313"/>
            <a:ext cx="2057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14313" y="371475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Vor dem Mauerfall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929313" y="3786188"/>
            <a:ext cx="250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Nach dem Mauerfall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500438" y="2143125"/>
            <a:ext cx="2428875" cy="642938"/>
          </a:xfrm>
          <a:prstGeom prst="rightArrow">
            <a:avLst>
              <a:gd name="adj1" fmla="val 67408"/>
              <a:gd name="adj2" fmla="val 94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1" descr="funk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3576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pas funk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4143375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lèche droite 13"/>
          <p:cNvSpPr/>
          <p:nvPr/>
        </p:nvSpPr>
        <p:spPr>
          <a:xfrm>
            <a:off x="3429000" y="4786313"/>
            <a:ext cx="2428875" cy="642937"/>
          </a:xfrm>
          <a:prstGeom prst="rightArrow">
            <a:avLst>
              <a:gd name="adj1" fmla="val 67408"/>
              <a:gd name="adj2" fmla="val 94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14313" y="6286500"/>
            <a:ext cx="2857500" cy="4286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214313" y="6286500"/>
            <a:ext cx="285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/>
              <a:t>Vor dem Mauerfall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15000" y="6286500"/>
            <a:ext cx="2857500" cy="4286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072188" y="628650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Nach dem Mauerfall</a:t>
            </a:r>
          </a:p>
        </p:txBody>
      </p:sp>
      <p:pic>
        <p:nvPicPr>
          <p:cNvPr id="22" name="Image 21" descr="zz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0" y="4214813"/>
            <a:ext cx="336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zz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50" y="4357688"/>
            <a:ext cx="269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2" grpId="0"/>
      <p:bldP spid="2" grpId="1"/>
      <p:bldP spid="6" grpId="0"/>
      <p:bldP spid="6" grpId="1"/>
      <p:bldP spid="7" grpId="0"/>
      <p:bldP spid="7" grpId="1"/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42938" y="2286000"/>
            <a:ext cx="88582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9600" b="1">
                <a:solidFill>
                  <a:srgbClr val="FFFF00"/>
                </a:solidFill>
                <a:latin typeface="Edwardian Script ITC" pitchFamily="66" charset="0"/>
              </a:rPr>
              <a:t>Das 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2.22222E-6 L 0.09896 -0.1879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94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2.22222E-6 L 0.09098 -0.17755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-89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2.22222E-6 L 0.05955 -0.1671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84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oneTexte 3"/>
          <p:cNvSpPr txBox="1">
            <a:spLocks noChangeArrowheads="1"/>
          </p:cNvSpPr>
          <p:nvPr/>
        </p:nvSpPr>
        <p:spPr bwMode="auto">
          <a:xfrm>
            <a:off x="1428750" y="428625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solidFill>
                  <a:srgbClr val="FFFF00"/>
                </a:solidFill>
                <a:latin typeface="Calibri" pitchFamily="34" charset="0"/>
              </a:rPr>
              <a:t>Cartographie:</a:t>
            </a:r>
          </a:p>
        </p:txBody>
      </p:sp>
      <p:pic>
        <p:nvPicPr>
          <p:cNvPr id="15362" name="Image 8" descr="imagesCAEO59G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2143125"/>
            <a:ext cx="38242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ZoneTexte 11"/>
          <p:cNvSpPr txBox="1">
            <a:spLocks noChangeArrowheads="1"/>
          </p:cNvSpPr>
          <p:nvPr/>
        </p:nvSpPr>
        <p:spPr bwMode="auto">
          <a:xfrm>
            <a:off x="6357938" y="3929063"/>
            <a:ext cx="25003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latin typeface="Calibri" pitchFamily="34" charset="0"/>
              </a:rPr>
              <a:t>Berlin sous influence soviétique</a:t>
            </a:r>
          </a:p>
        </p:txBody>
      </p:sp>
      <p:sp>
        <p:nvSpPr>
          <p:cNvPr id="13" name="Flèche droite 12"/>
          <p:cNvSpPr/>
          <p:nvPr/>
        </p:nvSpPr>
        <p:spPr>
          <a:xfrm rot="211017">
            <a:off x="4514850" y="4130675"/>
            <a:ext cx="1928813" cy="500063"/>
          </a:xfrm>
          <a:prstGeom prst="rightArrow">
            <a:avLst>
              <a:gd name="adj1" fmla="val 31715"/>
              <a:gd name="adj2" fmla="val 2383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1" grpId="1"/>
      <p:bldP spid="15363" grpId="0"/>
      <p:bldP spid="15363" grpId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oneTexte 3"/>
          <p:cNvSpPr txBox="1">
            <a:spLocks noChangeArrowheads="1"/>
          </p:cNvSpPr>
          <p:nvPr/>
        </p:nvSpPr>
        <p:spPr bwMode="auto">
          <a:xfrm>
            <a:off x="0" y="714375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solidFill>
                  <a:srgbClr val="FFFF00"/>
                </a:solidFill>
                <a:latin typeface="Calibri" pitchFamily="34" charset="0"/>
              </a:rPr>
              <a:t>I. Berlin entre 1945 et 1989</a:t>
            </a:r>
          </a:p>
        </p:txBody>
      </p:sp>
      <p:sp>
        <p:nvSpPr>
          <p:cNvPr id="16386" name="ZoneTexte 6"/>
          <p:cNvSpPr txBox="1">
            <a:spLocks noChangeArrowheads="1"/>
          </p:cNvSpPr>
          <p:nvPr/>
        </p:nvSpPr>
        <p:spPr bwMode="auto">
          <a:xfrm>
            <a:off x="428625" y="2714625"/>
            <a:ext cx="8286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Imprint MT Shadow"/>
              </a:rPr>
              <a:t>Apres la seconde guerre mondiale, (1945) Berlin fut séparée en deux parties :  Berlin Ouest  appartenant à la RFA et Berlin Est, capitale de la RDA. Berlin Ouest était séparée en 3 secteurs : français, britannique et américain.  Berlin-Est était le secteur soviétique.</a:t>
            </a:r>
          </a:p>
          <a:p>
            <a:endParaRPr lang="fr-FR" sz="2400" b="1">
              <a:latin typeface="Imprint MT Shadow"/>
            </a:endParaRPr>
          </a:p>
          <a:p>
            <a:r>
              <a:rPr lang="fr-FR" sz="2400" b="1">
                <a:latin typeface="Imprint MT Shadow"/>
              </a:rPr>
              <a:t>Während der Nachkriegszeit wurde Berlin in  zwei Teilen geteilt: West-Berlin und Ost-Berlin.</a:t>
            </a:r>
            <a:endParaRPr lang="fr-FR" sz="2400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5" grpId="1"/>
      <p:bldP spid="16386" grpId="0"/>
      <p:bldP spid="163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3"/>
          <p:cNvSpPr txBox="1">
            <a:spLocks noChangeArrowheads="1"/>
          </p:cNvSpPr>
          <p:nvPr/>
        </p:nvSpPr>
        <p:spPr bwMode="auto">
          <a:xfrm>
            <a:off x="0" y="500063"/>
            <a:ext cx="9144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solidFill>
                  <a:srgbClr val="FFFF00"/>
                </a:solidFill>
                <a:latin typeface="Calibri" pitchFamily="34" charset="0"/>
              </a:rPr>
              <a:t>I. Berlin entre 1945 et 1989</a:t>
            </a: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17410" name="ZoneTexte 2"/>
          <p:cNvSpPr txBox="1">
            <a:spLocks noChangeArrowheads="1"/>
          </p:cNvSpPr>
          <p:nvPr/>
        </p:nvSpPr>
        <p:spPr bwMode="auto">
          <a:xfrm>
            <a:off x="428625" y="2071688"/>
            <a:ext cx="82153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Imprint MT Shadow"/>
              </a:rPr>
              <a:t>Les habitants de Berlin-Est , mécontents de leurs conditions de vie et de leur manque de liberté imposées par le régime communiste fuyaient à Berlin-Ouest. Face à cette situation, les dirigeants Est-Allemands prirent la décision de construire un mur, empêchant ainsi les habitants de Berlin-Est de continuer à fuir vers l’ouest, le 13 août 1961.</a:t>
            </a:r>
          </a:p>
        </p:txBody>
      </p:sp>
      <p:sp>
        <p:nvSpPr>
          <p:cNvPr id="17411" name="ZoneTexte 4"/>
          <p:cNvSpPr txBox="1">
            <a:spLocks noChangeArrowheads="1"/>
          </p:cNvSpPr>
          <p:nvPr/>
        </p:nvSpPr>
        <p:spPr bwMode="auto">
          <a:xfrm>
            <a:off x="468313" y="4724400"/>
            <a:ext cx="7858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Imprint MT Shadow"/>
              </a:rPr>
              <a:t>Die Bewohner von West-Berlin fliehen nach Ost-Berlin, weil sie nicht zufrieden und nicht frei sind. Deshalb bauen die Ost Deutschen eine Mauer am 13. August 1961.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  <p:bldP spid="17410" grpId="0"/>
      <p:bldP spid="17410" grpId="1"/>
      <p:bldP spid="17411" grpId="0"/>
      <p:bldP spid="174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3"/>
          <p:cNvSpPr txBox="1">
            <a:spLocks noChangeArrowheads="1"/>
          </p:cNvSpPr>
          <p:nvPr/>
        </p:nvSpPr>
        <p:spPr bwMode="auto">
          <a:xfrm>
            <a:off x="142875" y="285750"/>
            <a:ext cx="8858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5400" u="sng">
                <a:solidFill>
                  <a:srgbClr val="FFFF00"/>
                </a:solidFill>
                <a:latin typeface="Calibri" pitchFamily="34" charset="0"/>
              </a:rPr>
              <a:t>I. LA CONSTRUCTION DU MUR</a:t>
            </a:r>
          </a:p>
        </p:txBody>
      </p:sp>
      <p:pic>
        <p:nvPicPr>
          <p:cNvPr id="18434" name="Picture 2" descr="http://fr.novopress.info/wp-content/uploads/2011/08/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288131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age 7" descr="imagesCAW319V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500188"/>
            <a:ext cx="2143125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 8" descr="imagesCAMT283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313" y="3714750"/>
            <a:ext cx="54292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mage 9" descr="untitled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1484313"/>
            <a:ext cx="28575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ZoneTexte 10"/>
          <p:cNvSpPr txBox="1">
            <a:spLocks noChangeArrowheads="1"/>
          </p:cNvSpPr>
          <p:nvPr/>
        </p:nvSpPr>
        <p:spPr bwMode="auto">
          <a:xfrm>
            <a:off x="285750" y="6000750"/>
            <a:ext cx="857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 b="1">
                <a:latin typeface="Imprint MT Shadow"/>
              </a:rPr>
              <a:t>Le mur de Berlin à été construit dans la nuit du 13 août 1961</a:t>
            </a:r>
            <a:r>
              <a:rPr lang="fr-FR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decel="100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decel="1000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decel="100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decel="100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decel="100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decel="100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3" grpId="1"/>
      <p:bldP spid="18438" grpId="0"/>
      <p:bldP spid="184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7200" u="sng" smtClean="0">
                <a:solidFill>
                  <a:srgbClr val="FFFF00"/>
                </a:solidFill>
              </a:rPr>
              <a:t>I.Le mur</a:t>
            </a:r>
          </a:p>
        </p:txBody>
      </p:sp>
      <p:pic>
        <p:nvPicPr>
          <p:cNvPr id="1026" name="Picture 2" descr="http://perlbal.hi-pi.com/blog-images/72920/gd/1257170261/La-chute-du-Mur-tout-un-program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928813"/>
            <a:ext cx="4286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imagesCA5OI9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13"/>
            <a:ext cx="4175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u="sng" smtClean="0">
                <a:solidFill>
                  <a:srgbClr val="FFFF00"/>
                </a:solidFill>
              </a:rPr>
              <a:t>I.Tentatives de franchir le mur</a:t>
            </a:r>
          </a:p>
        </p:txBody>
      </p:sp>
      <p:pic>
        <p:nvPicPr>
          <p:cNvPr id="4" name="Image 3" descr="Conrad_Schuman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571625"/>
            <a:ext cx="36052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0" y="2357438"/>
            <a:ext cx="46434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+mj-lt"/>
              </a:rPr>
              <a:t>Il y a 192 personnes qui sont mortes en tentant de franchir le mur dont ce soldat est-allemand</a:t>
            </a:r>
            <a:r>
              <a:rPr lang="fr-FR" b="1" dirty="0">
                <a:latin typeface="+mj-lt"/>
              </a:rPr>
              <a:t>:</a:t>
            </a:r>
            <a:endParaRPr lang="fr-FR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429000"/>
            <a:ext cx="38941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latin typeface="+mj-lt"/>
              </a:rPr>
              <a:t>Konrad Schuman né en 1942</a:t>
            </a:r>
            <a:r>
              <a:rPr lang="fr-FR" sz="2400" b="1" dirty="0"/>
              <a:t>.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85750" y="4500563"/>
            <a:ext cx="43576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latin typeface="+mj-lt"/>
              </a:rPr>
              <a:t>Un tunnel creusé par deux étudiants de Berlin-Ouest a permis à 57 personnes de fuir Berlin-Est.</a:t>
            </a:r>
            <a:endParaRPr lang="fr-FR" sz="2400" b="1" dirty="0">
              <a:latin typeface="+mj-lt"/>
            </a:endParaRPr>
          </a:p>
        </p:txBody>
      </p:sp>
      <p:pic>
        <p:nvPicPr>
          <p:cNvPr id="8" name="Image 7" descr="imagesCAXE0Z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4000500"/>
            <a:ext cx="36433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ZoneTexte 3"/>
          <p:cNvSpPr txBox="1">
            <a:spLocks noChangeArrowheads="1"/>
          </p:cNvSpPr>
          <p:nvPr/>
        </p:nvSpPr>
        <p:spPr bwMode="auto">
          <a:xfrm>
            <a:off x="357188" y="0"/>
            <a:ext cx="8072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6000" u="sng">
                <a:solidFill>
                  <a:srgbClr val="FFFF00"/>
                </a:solidFill>
                <a:latin typeface="Calibri" pitchFamily="34" charset="0"/>
              </a:rPr>
              <a:t>II. La chute du mur</a:t>
            </a:r>
          </a:p>
        </p:txBody>
      </p:sp>
      <p:sp>
        <p:nvSpPr>
          <p:cNvPr id="19458" name="ZoneTexte 5"/>
          <p:cNvSpPr txBox="1">
            <a:spLocks noChangeArrowheads="1"/>
          </p:cNvSpPr>
          <p:nvPr/>
        </p:nvSpPr>
        <p:spPr bwMode="auto">
          <a:xfrm>
            <a:off x="0" y="107156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000" i="1">
                <a:solidFill>
                  <a:srgbClr val="FFFF00"/>
                </a:solidFill>
                <a:latin typeface="Calibri" pitchFamily="34" charset="0"/>
              </a:rPr>
              <a:t>Der Mauerfall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2875" y="2643188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4313" y="2428875"/>
            <a:ext cx="8572500" cy="409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Sous la pression des manifestations revendiquant la liberté de voyager à l’étranger, les gouvernements du bloc soviétique ont cédé; la RDA a été la dernière à se résigner . Dans l’après-midi du 9 novembre, 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Günter </a:t>
            </a:r>
            <a:r>
              <a:rPr lang="fr-FR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Schabowski</a:t>
            </a:r>
            <a:r>
              <a: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FR" sz="2000" b="1" dirty="0"/>
              <a:t>, membre du Politburo réputé réformateur, annonce lors d'une conférence de presse que tous les citoyens de la RDA peuvent circuler librement vers l’étranger. Suite à cette déclaration, les Berlinois se ruent vers le mur de Berlin et les soldats dépassés par les événements ouvrent eux-mêmes les points de passage.</a:t>
            </a:r>
          </a:p>
          <a:p>
            <a:pPr>
              <a:defRPr/>
            </a:pPr>
            <a:endParaRPr lang="fr-FR" sz="2000" b="1" dirty="0"/>
          </a:p>
          <a:p>
            <a:pPr>
              <a:defRPr/>
            </a:pPr>
            <a:r>
              <a:rPr lang="fr-FR" sz="2000" b="1" dirty="0"/>
              <a:t>Wegen der </a:t>
            </a:r>
            <a:r>
              <a:rPr lang="fr-FR" sz="2000" b="1" dirty="0" err="1"/>
              <a:t>Demonstrationen</a:t>
            </a:r>
            <a:r>
              <a:rPr lang="fr-FR" sz="2000" b="1" dirty="0"/>
              <a:t> öffnet die DDR die Berlinermauer am 9. November 1989. Günter </a:t>
            </a:r>
            <a:r>
              <a:rPr lang="fr-FR" sz="2000" b="1" dirty="0" err="1"/>
              <a:t>Schaboski</a:t>
            </a:r>
            <a:r>
              <a:rPr lang="fr-FR" sz="2000" b="1" dirty="0"/>
              <a:t> </a:t>
            </a:r>
            <a:r>
              <a:rPr lang="fr-FR" sz="2000" b="1" dirty="0" err="1"/>
              <a:t>meldet</a:t>
            </a:r>
            <a:r>
              <a:rPr lang="fr-FR" sz="2000" b="1" dirty="0"/>
              <a:t>, </a:t>
            </a:r>
            <a:r>
              <a:rPr lang="fr-FR" sz="2000" b="1" dirty="0" err="1"/>
              <a:t>dass</a:t>
            </a:r>
            <a:r>
              <a:rPr lang="fr-FR" sz="2000" b="1" dirty="0"/>
              <a:t> </a:t>
            </a:r>
            <a:r>
              <a:rPr lang="fr-FR" sz="2000" b="1" dirty="0" err="1"/>
              <a:t>alle</a:t>
            </a:r>
            <a:r>
              <a:rPr lang="fr-FR" sz="2000" b="1" dirty="0"/>
              <a:t> Ost-</a:t>
            </a:r>
            <a:r>
              <a:rPr lang="fr-FR" sz="2000" b="1" dirty="0" err="1"/>
              <a:t>Berliner</a:t>
            </a:r>
            <a:r>
              <a:rPr lang="fr-FR" sz="2000" b="1" dirty="0"/>
              <a:t> </a:t>
            </a:r>
            <a:r>
              <a:rPr lang="fr-FR" sz="2000" b="1" dirty="0" err="1"/>
              <a:t>ausreisen</a:t>
            </a:r>
            <a:r>
              <a:rPr lang="fr-FR" sz="2000" b="1" dirty="0"/>
              <a:t> </a:t>
            </a:r>
            <a:r>
              <a:rPr lang="fr-FR" sz="2000" b="1" dirty="0" err="1"/>
              <a:t>dürfen</a:t>
            </a:r>
            <a:r>
              <a:rPr lang="fr-FR" sz="2000" b="1" dirty="0"/>
              <a:t>.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2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7" grpId="1"/>
      <p:bldP spid="19458" grpId="0"/>
      <p:bldP spid="19458" grpId="1"/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14500"/>
            <a:ext cx="2857500" cy="2155825"/>
          </a:xfrm>
        </p:spPr>
      </p:pic>
      <p:pic>
        <p:nvPicPr>
          <p:cNvPr id="5" name="Image 4" descr="untitle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643063"/>
            <a:ext cx="3429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85813" y="0"/>
            <a:ext cx="678656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6000" u="sng" dirty="0">
                <a:solidFill>
                  <a:srgbClr val="FFFF00"/>
                </a:solidFill>
                <a:latin typeface="+mj-lt"/>
              </a:rPr>
              <a:t>II. La chute du mur  </a:t>
            </a:r>
            <a:r>
              <a:rPr lang="fr-FR" sz="3600" i="1" dirty="0">
                <a:solidFill>
                  <a:srgbClr val="FFFF00"/>
                </a:solidFill>
                <a:latin typeface="+mj-lt"/>
              </a:rPr>
              <a:t>Der </a:t>
            </a:r>
            <a:r>
              <a:rPr lang="fr-FR" sz="3600" i="1" dirty="0" err="1">
                <a:solidFill>
                  <a:srgbClr val="FFFF00"/>
                </a:solidFill>
                <a:latin typeface="+mj-lt"/>
              </a:rPr>
              <a:t>Mauerfall</a:t>
            </a:r>
            <a:endParaRPr lang="fr-FR" sz="3600" i="1" dirty="0">
              <a:solidFill>
                <a:srgbClr val="FFFF00"/>
              </a:solidFill>
              <a:latin typeface="+mj-lt"/>
            </a:endParaRPr>
          </a:p>
          <a:p>
            <a:pPr algn="ctr">
              <a:defRPr/>
            </a:pPr>
            <a:endParaRPr lang="fr-FR" sz="3600" i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9" name="Image 8" descr="untitled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643063"/>
            <a:ext cx="193198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chute du mu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4019550"/>
            <a:ext cx="4429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20091030PHOWWW0023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4024313"/>
            <a:ext cx="40005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500</Words>
  <Application>Microsoft Office PowerPoint</Application>
  <PresentationFormat>Affichage à l'écran (4:3)</PresentationFormat>
  <Paragraphs>60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Edwardian Script ITC</vt:lpstr>
      <vt:lpstr>Imprint MT Shadow</vt:lpstr>
      <vt:lpstr>Thème Office</vt:lpstr>
      <vt:lpstr>Diapositive 1</vt:lpstr>
      <vt:lpstr>Diapositive 2</vt:lpstr>
      <vt:lpstr>Diapositive 3</vt:lpstr>
      <vt:lpstr>Diapositive 4</vt:lpstr>
      <vt:lpstr>Diapositive 5</vt:lpstr>
      <vt:lpstr>I.Le mur</vt:lpstr>
      <vt:lpstr>I.Tentatives de franchir le mur</vt:lpstr>
      <vt:lpstr>Diapositive 8</vt:lpstr>
      <vt:lpstr>Diapositive 9</vt:lpstr>
      <vt:lpstr>III. Die Wiedervereinigung</vt:lpstr>
      <vt:lpstr>III. Die Wiedervereinigung</vt:lpstr>
      <vt:lpstr>III. Le maire de Berlin</vt:lpstr>
      <vt:lpstr>III. Berlin</vt:lpstr>
      <vt:lpstr>III.Wie Ost-Berlin heute aussieht.</vt:lpstr>
      <vt:lpstr>Diapositive 15</vt:lpstr>
    </vt:vector>
  </TitlesOfParts>
  <Company>Collège Champs Philippe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invite5.0922645a</dc:creator>
  <cp:lastModifiedBy>ALAIN</cp:lastModifiedBy>
  <cp:revision>41</cp:revision>
  <dcterms:created xsi:type="dcterms:W3CDTF">2011-09-30T14:45:26Z</dcterms:created>
  <dcterms:modified xsi:type="dcterms:W3CDTF">2011-11-27T16:47:27Z</dcterms:modified>
</cp:coreProperties>
</file>